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78"/>
    <p:restoredTop sz="96024"/>
  </p:normalViewPr>
  <p:slideViewPr>
    <p:cSldViewPr snapToGrid="0" snapToObjects="1">
      <p:cViewPr varScale="1">
        <p:scale>
          <a:sx n="105" d="100"/>
          <a:sy n="105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26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895CA2-06CE-504E-8061-3F7E0546FC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9FF54-DC3D-AA41-9BFD-1DC47144CA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3B53-35E8-4D47-AB5F-453EFF32F1D0}" type="datetimeFigureOut">
              <a:t>06/02/2023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92A37-CA04-474B-B454-1876C547E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A95C9-628E-D647-A198-76F786D196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A1063-0206-D749-886A-1375C5D69B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45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9F2C5-E03A-D049-BD5B-195478663A85}" type="datetimeFigureOut">
              <a:t>06/02/2023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75D4-EF14-2C4E-B206-AE98A9223B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0216103D-B6EC-B24F-B5B0-B960977AED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35087" y="4879181"/>
            <a:ext cx="9753600" cy="170021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8DFA372D-1FF3-8B44-9BE7-E48DEA61A11C}"/>
              </a:ext>
            </a:extLst>
          </p:cNvPr>
          <p:cNvSpPr/>
          <p:nvPr userDrawn="1"/>
        </p:nvSpPr>
        <p:spPr>
          <a:xfrm>
            <a:off x="0" y="1128713"/>
            <a:ext cx="12191999" cy="3343275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89CDE1-0F12-B342-91E0-501144D34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863599" y="1971675"/>
            <a:ext cx="10464800" cy="13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872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8CCC-5DC1-824E-99DE-74D65A7A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3429000"/>
            <a:ext cx="104648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FD398-4BBA-0844-98F0-317E7BEC2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D4DAF-7C70-554C-949B-33E089C57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C15EE-7CB5-7D4D-B646-DC629829D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7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01F57-D653-7B4B-835E-4BB3A4A6B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579439"/>
            <a:ext cx="2743200" cy="59007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E50AF-2BD7-C14C-ACE7-6A27BCB76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579439"/>
            <a:ext cx="8026400" cy="5900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B6848-0672-684C-ABEC-9C501D1FF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0EE0E-C195-0F4E-A47C-9A23D17DE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DEB6-96A3-F849-A004-8192084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7F6F-2E6D-D04B-9BF0-7829B73825F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FDD4C-39DB-9F42-BA7C-ACF8CD51CA4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343026"/>
            <a:ext cx="5384800" cy="249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5C7C6-8ED5-4748-B13C-37AB32296B8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987801"/>
            <a:ext cx="5384800" cy="249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61769-6F55-8C4E-AA68-33B5F3E1CA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21600" y="6537326"/>
            <a:ext cx="38608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CSE 411 - Dungcv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59F52-17D9-0A48-8430-654335692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895851" y="6537326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400F-21F3-0D40-8AA5-7EB538354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7645"/>
            <a:ext cx="11363325" cy="5137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1436-2BBA-5848-9127-698D88CDB8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CSE 411 - </a:t>
            </a:r>
            <a:r>
              <a:rPr lang="en-US" dirty="0" err="1"/>
              <a:t>Dungcv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91231-5C72-CD4C-AC07-076D6EE61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8B7D6F5-B065-8C4B-A1BE-B2453B05745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09600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4000679-BE11-684D-9735-DE2D5993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607639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951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AC20-9263-3F4B-A87D-E27C3AA3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AC7A-C0E3-2549-800F-153A62766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E2527-E2B6-3742-BECD-1890B4E50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CSE 411 - </a:t>
            </a:r>
            <a:r>
              <a:rPr lang="en-US" dirty="0" err="1"/>
              <a:t>Dungcv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FA6DE-FC8B-3944-A07E-FFD96FBC9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BFBBD-90D3-4A4C-92FD-B68E5616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343025"/>
            <a:ext cx="5384800" cy="5137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E9A50-9E1B-0E47-B889-FAB2A358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7403-D73A-EE4E-B392-EEA7EF4F4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91E1-02E0-A44C-8442-A18EC97AC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D710516-4E20-8C42-BCEA-9ED07D461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607639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5084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DC96-AB9C-424F-BA20-B90A41ED5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7CAA3-1B65-FF48-BFE9-9F504F1CA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8BAD8-C946-0346-8AEF-288B1EF71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A2A2C-64C7-8D41-B85F-63BE3DE00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50AA6E-865A-B34E-8C3F-8AF5BDAD0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 411 - Dungcv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5BAAA6-FE7B-C042-A509-1D1BE8EF3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B824ECF-FBC3-B646-ACCA-CED648426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607639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49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BAD-0E1B-7343-85BD-9E925867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3429000"/>
            <a:ext cx="10464800" cy="5635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FC426-8D85-C148-9760-AB8F6A0950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CSE 411 - </a:t>
            </a:r>
            <a:r>
              <a:rPr lang="en-US" dirty="0" err="1"/>
              <a:t>Dungcv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63CD6-2361-274D-8C63-C2A22EC589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B717C5-0254-A54F-9A6A-8A7941B65A7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609600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2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15B461-6838-8845-8168-58BD1B0A0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411CF-89F8-7245-8C31-1AF73F748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B2DAB3-9E2B-5946-8A2D-274E51B93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59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3B45-0FEB-BA4E-8054-2FEB26E6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0165-5048-5F4D-BCFD-F93B10D09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80BA2-8826-BA4B-B314-F3F577488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58663-5263-3843-B219-219ABFB172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9017-415F-524C-AC9D-77DF71DBC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7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9363-969E-0745-80E6-EEBA2CC4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9D52F-B002-854D-82A2-62B94BA4D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EB79-5D8D-D34B-ABDC-27CFABED9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35A7-8107-D14B-98F8-64E212277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635B-956A-9540-9398-2BC84A544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040C96-FD6C-D247-AAE8-6F95A7F4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3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17/06/relationships/model3d" Target="../media/model3d1.glb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id="{2EC8EBD5-19A7-7C42-8EF8-750AC04C3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99" y="1343025"/>
            <a:ext cx="11363325" cy="513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AD5A49-364E-D440-9850-E93143784C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480175"/>
            <a:ext cx="3860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+mj-lt"/>
              </a:defRPr>
            </a:lvl1pPr>
          </a:lstStyle>
          <a:p>
            <a:r>
              <a:rPr lang="en-US" dirty="0"/>
              <a:t>CSE 411 - </a:t>
            </a:r>
            <a:r>
              <a:rPr lang="en-US" dirty="0" err="1"/>
              <a:t>Dungcv</a:t>
            </a: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D56B66A-C008-2D43-8010-BF5E2F6C10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28124" y="6480175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j-lt"/>
              </a:defRPr>
            </a:lvl1pPr>
          </a:lstStyle>
          <a:p>
            <a:fld id="{8C040C96-FD6C-D247-AAE8-6F95A7F4D279}" type="slidenum">
              <a:rPr lang="en-US" smtClean="0"/>
              <a:pPr/>
              <a:t>‹#›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15 in. Surface Book 2">
                <a:extLst>
                  <a:ext uri="{FF2B5EF4-FFF2-40B4-BE49-F238E27FC236}">
                    <a16:creationId xmlns:a16="http://schemas.microsoft.com/office/drawing/2014/main" id="{10A374AB-0014-EB49-954B-727708A5D738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3898635702"/>
                  </p:ext>
                </p:extLst>
              </p:nvPr>
            </p:nvGraphicFramePr>
            <p:xfrm>
              <a:off x="11243732" y="-3117"/>
              <a:ext cx="962211" cy="93650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962211" cy="936501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827309" ay="-1259727" az="-301494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92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15 in. Surface Book 2">
                <a:extLst>
                  <a:ext uri="{FF2B5EF4-FFF2-40B4-BE49-F238E27FC236}">
                    <a16:creationId xmlns:a16="http://schemas.microsoft.com/office/drawing/2014/main" id="{10A374AB-0014-EB49-954B-727708A5D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43732" y="-3117"/>
                <a:ext cx="962211" cy="93650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60383225-7230-7A46-B91C-6A801E9F2B9B}"/>
              </a:ext>
            </a:extLst>
          </p:cNvPr>
          <p:cNvSpPr/>
          <p:nvPr userDrawn="1"/>
        </p:nvSpPr>
        <p:spPr>
          <a:xfrm>
            <a:off x="609600" y="247585"/>
            <a:ext cx="10520363" cy="685799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328423C-C6FC-5D49-AC30-C25EB4668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08703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244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66000"/>
        <a:buFont typeface="Wingdings" pitchFamily="2" charset="2"/>
        <a:buChar char="q"/>
        <a:defRPr sz="3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ungcv@tlu.edu.v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065451-2923-EA47-9FA5-7180C6AFD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Giảng viên: Cù Việt Dũng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ECA9F-F772-3248-A008-491350E6DFC7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129243" y="1243014"/>
            <a:ext cx="10850033" cy="1971673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br>
              <a:rPr lang="en-US" dirty="0"/>
            </a:br>
            <a:r>
              <a:rPr lang="en-US" sz="2000" b="1" dirty="0">
                <a:solidFill>
                  <a:srgbClr val="002060"/>
                </a:solidFill>
                <a:highlight>
                  <a:srgbClr val="808000"/>
                </a:highlight>
              </a:rPr>
              <a:t>CSE 411</a:t>
            </a:r>
            <a:endParaRPr lang="en-US" b="1" dirty="0">
              <a:solidFill>
                <a:srgbClr val="002060"/>
              </a:solidFill>
              <a:highlight>
                <a:srgbClr val="8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2249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B1DD3-6F35-A64A-8647-6E85579A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team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quay </a:t>
            </a:r>
            <a:r>
              <a:rPr lang="en-US" dirty="0" err="1"/>
              <a:t>vòng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/>
              <a:t>Các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Trello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endParaRPr lang="en-US" dirty="0"/>
          </a:p>
          <a:p>
            <a:pPr lvl="1"/>
            <a:r>
              <a:rPr lang="en-US" dirty="0"/>
              <a:t>Microsoft project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WBS,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găng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Visual paradigm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UML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asp.net, java, </a:t>
            </a:r>
            <a:r>
              <a:rPr lang="en-US" dirty="0" err="1"/>
              <a:t>php</a:t>
            </a:r>
            <a:r>
              <a:rPr lang="en-US" dirty="0"/>
              <a:t>, node, </a:t>
            </a:r>
            <a:r>
              <a:rPr lang="en-US" dirty="0" err="1"/>
              <a:t>reactjs</a:t>
            </a:r>
            <a:r>
              <a:rPr lang="en-US" dirty="0"/>
              <a:t>, typescript, …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/>
              <a:t>trình</a:t>
            </a:r>
            <a:endParaRPr lang="en-US" dirty="0"/>
          </a:p>
          <a:p>
            <a:pPr lvl="1"/>
            <a:r>
              <a:rPr lang="en-US" dirty="0"/>
              <a:t>Selenium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pPr lvl="1"/>
            <a:r>
              <a:rPr lang="en-US" dirty="0" err="1"/>
              <a:t>Moqups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prototype,..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CBB586-2C25-1840-BC46-D2D5294F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5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3A825-F4FB-0B47-A9CB-A9CB05F9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292245"/>
          </a:xfrm>
        </p:spPr>
        <p:txBody>
          <a:bodyPr/>
          <a:lstStyle/>
          <a:p>
            <a:pPr algn="ctr"/>
            <a:r>
              <a:rPr lang="en-US" sz="8000">
                <a:solidFill>
                  <a:schemeClr val="tx1">
                    <a:lumMod val="50000"/>
                  </a:schemeClr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140609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0AD0A1-7D16-4841-BB93-BDE333E83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</a:t>
            </a:r>
            <a:r>
              <a:rPr lang="en-US" dirty="0" err="1"/>
              <a:t>Phát triển dự án phần mềm</a:t>
            </a:r>
          </a:p>
          <a:p>
            <a:r>
              <a:rPr lang="en-US" dirty="0" err="1"/>
              <a:t>Mã học phần: CSE411</a:t>
            </a:r>
            <a:endParaRPr lang="en-US" dirty="0"/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03</a:t>
            </a:r>
          </a:p>
          <a:p>
            <a:pPr lvl="0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:  </a:t>
            </a:r>
            <a:r>
              <a:rPr lang="en-US" b="1" dirty="0"/>
              <a:t>15</a:t>
            </a:r>
            <a:r>
              <a:rPr lang="en-US" dirty="0"/>
              <a:t> </a:t>
            </a:r>
            <a:r>
              <a:rPr lang="en-US" dirty="0" err="1"/>
              <a:t>tiết</a:t>
            </a:r>
            <a:endParaRPr lang="en-US" dirty="0"/>
          </a:p>
          <a:p>
            <a:pPr lvl="1"/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: 30 </a:t>
            </a:r>
          </a:p>
          <a:p>
            <a:pPr lvl="1"/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b="1" dirty="0"/>
              <a:t>90</a:t>
            </a:r>
            <a:r>
              <a:rPr lang="en-US" dirty="0"/>
              <a:t>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E6690-8EF7-7140-A5C3-34E411AEC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Giảng viên: Cù Việt Dũng</a:t>
            </a:r>
          </a:p>
          <a:p>
            <a:r>
              <a:rPr lang="en-US"/>
              <a:t>Email: </a:t>
            </a:r>
            <a:r>
              <a:rPr lang="en-US">
                <a:hlinkClick r:id="rId2"/>
              </a:rPr>
              <a:t>dungcv@tlu.edu.vn</a:t>
            </a:r>
            <a:endParaRPr lang="en-US"/>
          </a:p>
          <a:p>
            <a:r>
              <a:rPr lang="en-US"/>
              <a:t>Phone: 0964 644 986.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07743-4C82-D741-9E03-0F62B5C3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Thông tin môn học</a:t>
            </a:r>
          </a:p>
        </p:txBody>
      </p:sp>
    </p:spTree>
    <p:extLst>
      <p:ext uri="{BB962C8B-B14F-4D97-AF65-F5344CB8AC3E}">
        <p14:creationId xmlns:p14="http://schemas.microsoft.com/office/powerpoint/2010/main" val="64369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2DF94A-DD11-864E-94EB-2C499C4C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/>
              <a:t>Ứng dụng, phân tích và hiểu rõ yêu cầu của khách hàng trong việc phát triển dự án phần mềm.</a:t>
            </a:r>
          </a:p>
          <a:p>
            <a:r>
              <a:rPr lang="vi-VN"/>
              <a:t>Vận dụng các kỹ năng kết hợp với kiến thức về quản trị dự án, phân tích thiết kế</a:t>
            </a:r>
          </a:p>
          <a:p>
            <a:r>
              <a:rPr lang="vi-VN"/>
              <a:t>Biết cách vận dụng kiến thức về lập trình để xây dựng phần mềm</a:t>
            </a:r>
          </a:p>
          <a:p>
            <a:r>
              <a:rPr lang="vi-VN"/>
              <a:t>Làm việc nhóm hiệu quả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8C7F8-C6F5-DA4D-8FEC-848B8773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học phần</a:t>
            </a:r>
          </a:p>
        </p:txBody>
      </p:sp>
    </p:spTree>
    <p:extLst>
      <p:ext uri="{BB962C8B-B14F-4D97-AF65-F5344CB8AC3E}">
        <p14:creationId xmlns:p14="http://schemas.microsoft.com/office/powerpoint/2010/main" val="2394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9E6F1-268B-B845-BFDA-DC2135FCD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</a:p>
          <a:p>
            <a:pPr lvl="0" algn="just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,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ý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học</a:t>
            </a:r>
          </a:p>
          <a:p>
            <a:pPr algn="just"/>
            <a:r>
              <a:rPr lang="en-US" dirty="0" err="1"/>
              <a:t>Thảo luận nhóm một cách sôi nổi, hiệu quả.</a:t>
            </a:r>
            <a:endParaRPr lang="en-US" dirty="0"/>
          </a:p>
          <a:p>
            <a:pPr lvl="0" algn="just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 dung và bài 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qui </a:t>
            </a:r>
            <a:r>
              <a:rPr lang="en-US" dirty="0" err="1"/>
              <a:t>định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Chú</a:t>
            </a:r>
            <a:r>
              <a:rPr lang="en-US" b="1" dirty="0">
                <a:solidFill>
                  <a:srgbClr val="FF0000"/>
                </a:solidFill>
              </a:rPr>
              <a:t> ý: </a:t>
            </a:r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được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vắng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mặt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hôm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giữa</a:t>
            </a:r>
            <a:r>
              <a:rPr lang="en-US" b="1" dirty="0">
                <a:solidFill>
                  <a:srgbClr val="FF0000"/>
                </a:solidFill>
              </a:rPr>
              <a:t> kỳ</a:t>
            </a:r>
          </a:p>
          <a:p>
            <a:pPr lvl="0"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56197-076B-0F42-8231-E9465641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qui định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1187B-704F-CA47-BFC4-70B70E4C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54" y="4651604"/>
            <a:ext cx="1828571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C34589-3AC0-F746-ACCB-5865794F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50000"/>
              </a:lnSpc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thành phần</a:t>
            </a:r>
          </a:p>
          <a:p>
            <a:pPr marL="457200" indent="-457200" algn="just">
              <a:lnSpc>
                <a:spcPct val="150000"/>
              </a:lnSpc>
            </a:pPr>
            <a:endParaRPr lang="en-US" dirty="0" err="1"/>
          </a:p>
          <a:p>
            <a:pPr marL="457200" indent="-457200" algn="just"/>
            <a:r>
              <a:rPr lang="en-US" dirty="0"/>
              <a:t>Thi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: Vấn đáp </a:t>
            </a:r>
          </a:p>
          <a:p>
            <a:pPr marL="0" indent="0" algn="just">
              <a:buNone/>
            </a:pPr>
            <a:r>
              <a:rPr lang="en-US" dirty="0"/>
              <a:t>         (Bảo vệ dự án)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C08-8A43-6C41-90CF-218034C1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Hình thức đánh giá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81AD24-9B15-C24C-A8EB-5C54B81A9AFD}"/>
              </a:ext>
            </a:extLst>
          </p:cNvPr>
          <p:cNvGrpSpPr/>
          <p:nvPr/>
        </p:nvGrpSpPr>
        <p:grpSpPr>
          <a:xfrm>
            <a:off x="5840039" y="1107645"/>
            <a:ext cx="1580988" cy="3061018"/>
            <a:chOff x="5558366" y="1754256"/>
            <a:chExt cx="1580988" cy="3061018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C0A2C6F0-8323-0E4F-97D0-003AA7F1A8E9}"/>
                </a:ext>
              </a:extLst>
            </p:cNvPr>
            <p:cNvSpPr/>
            <p:nvPr/>
          </p:nvSpPr>
          <p:spPr>
            <a:xfrm>
              <a:off x="5558366" y="1754256"/>
              <a:ext cx="533400" cy="1360005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7503AB-E397-EB41-9F83-A3698AA68F51}"/>
                </a:ext>
              </a:extLst>
            </p:cNvPr>
            <p:cNvSpPr txBox="1"/>
            <p:nvPr/>
          </p:nvSpPr>
          <p:spPr>
            <a:xfrm>
              <a:off x="6287839" y="2193475"/>
              <a:ext cx="8515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30%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F5F2FD-442C-1F4B-A34F-33B34A9DD8EE}"/>
                </a:ext>
              </a:extLst>
            </p:cNvPr>
            <p:cNvSpPr txBox="1"/>
            <p:nvPr/>
          </p:nvSpPr>
          <p:spPr>
            <a:xfrm>
              <a:off x="6287838" y="4322831"/>
              <a:ext cx="8515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7</a:t>
              </a:r>
              <a:r>
                <a:rPr lang="en-US" sz="2600" b="1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0</a:t>
              </a:r>
              <a:r>
                <a:rPr lang="en-US" sz="2600" b="1" dirty="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35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853D06-9ECE-9247-AC06-5D5AAC68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Mở đầu</a:t>
            </a:r>
            <a:r>
              <a:rPr lang="en-US"/>
              <a:t>: Giới thiệu.</a:t>
            </a:r>
            <a:endParaRPr lang="en-US">
              <a:effectLst/>
            </a:endParaRPr>
          </a:p>
          <a:p>
            <a:pPr>
              <a:lnSpc>
                <a:spcPct val="150000"/>
              </a:lnSpc>
            </a:pPr>
            <a:r>
              <a:rPr lang="en-US" b="1"/>
              <a:t>Nội dung 1: </a:t>
            </a:r>
            <a:r>
              <a:rPr lang="en-US"/>
              <a:t>Tìm hiểu yêu cầu khách hàng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2: </a:t>
            </a:r>
            <a:r>
              <a:rPr lang="en-US"/>
              <a:t>Lập kế hoạch dự án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3: </a:t>
            </a:r>
            <a:r>
              <a:rPr lang="en-US"/>
              <a:t>Phân tích thiết kế dự án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4: </a:t>
            </a:r>
            <a:r>
              <a:rPr lang="en-US"/>
              <a:t>Các tài liệu liên quan đến tới quản trị dự án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5: </a:t>
            </a:r>
            <a:r>
              <a:rPr lang="en-US"/>
              <a:t>Báo cáo dự án giữa kỳ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D50AB-7F44-B642-A657-4B50EFA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162356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853D06-9ECE-9247-AC06-5D5AAC68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Nội dung 6: </a:t>
            </a:r>
            <a:r>
              <a:rPr lang="en-US"/>
              <a:t>Lập trình dự án phần mềm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7: </a:t>
            </a:r>
            <a:r>
              <a:rPr lang="en-US"/>
              <a:t>Kiểm thử phần mềm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8</a:t>
            </a:r>
            <a:r>
              <a:rPr lang="en-US"/>
              <a:t>: Hội ý với khách hàng về dự án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9</a:t>
            </a:r>
            <a:r>
              <a:rPr lang="en-US"/>
              <a:t>: Kết nối các module hệ thống, kiểm tra hệ thống</a:t>
            </a:r>
          </a:p>
          <a:p>
            <a:pPr>
              <a:lnSpc>
                <a:spcPct val="150000"/>
              </a:lnSpc>
            </a:pPr>
            <a:r>
              <a:rPr lang="en-US" b="1"/>
              <a:t>Nội dung 10: </a:t>
            </a:r>
            <a:r>
              <a:rPr lang="en-US"/>
              <a:t>Bàn giao sản phẩm cho khách hàng, khách hàng đánh giá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D50AB-7F44-B642-A657-4B50EFA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355333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993132-F189-7049-BADB-30BBFC836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Chia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,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gồm</a:t>
            </a:r>
            <a:r>
              <a:rPr lang="en-US" sz="2800" dirty="0"/>
              <a:t> 5 team (</a:t>
            </a:r>
            <a:r>
              <a:rPr lang="en-US" sz="2800" dirty="0" err="1"/>
              <a:t>mỗi</a:t>
            </a:r>
            <a:r>
              <a:rPr lang="en-US" sz="2800" dirty="0"/>
              <a:t> team 4-5 </a:t>
            </a:r>
            <a:r>
              <a:rPr lang="en-US" sz="2800" dirty="0" err="1"/>
              <a:t>sv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Team 1: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hoạch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endParaRPr lang="en-US" sz="2400" dirty="0"/>
          </a:p>
          <a:p>
            <a:pPr lvl="1"/>
            <a:r>
              <a:rPr lang="en-US" sz="2400" dirty="0"/>
              <a:t>Team 2: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,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endParaRPr lang="en-US" sz="2400" dirty="0"/>
          </a:p>
          <a:p>
            <a:pPr lvl="1"/>
            <a:r>
              <a:rPr lang="en-US" sz="2400" dirty="0"/>
              <a:t>Team 3: Dev</a:t>
            </a:r>
          </a:p>
          <a:p>
            <a:pPr lvl="1"/>
            <a:r>
              <a:rPr lang="en-US" sz="2400" dirty="0"/>
              <a:t>Team 4: Test</a:t>
            </a:r>
          </a:p>
          <a:p>
            <a:pPr lvl="1"/>
            <a:r>
              <a:rPr lang="en-US" sz="2400" dirty="0"/>
              <a:t>Team 5: </a:t>
            </a:r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,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hướng dẫn</a:t>
            </a:r>
          </a:p>
          <a:p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sẽ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án</a:t>
            </a:r>
            <a:r>
              <a:rPr lang="en-US" sz="2800" dirty="0"/>
              <a:t> </a:t>
            </a:r>
            <a:r>
              <a:rPr lang="en-US" sz="2800" dirty="0" err="1"/>
              <a:t>cụ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01 project manager, </a:t>
            </a:r>
            <a:r>
              <a:rPr lang="en-US" sz="2800" dirty="0" err="1"/>
              <a:t>mỗi</a:t>
            </a:r>
            <a:r>
              <a:rPr lang="en-US" sz="2800" dirty="0"/>
              <a:t> team </a:t>
            </a:r>
            <a:r>
              <a:rPr lang="en-US" sz="2800" dirty="0" err="1"/>
              <a:t>có</a:t>
            </a:r>
            <a:r>
              <a:rPr lang="en-US" sz="2800" dirty="0"/>
              <a:t> 01 leader.</a:t>
            </a:r>
          </a:p>
          <a:p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</a:t>
            </a:r>
            <a:r>
              <a:rPr lang="en-US" sz="2800" dirty="0" err="1"/>
              <a:t>Giảng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giảng</a:t>
            </a:r>
            <a:r>
              <a:rPr lang="en-US" sz="2800" dirty="0"/>
              <a:t> </a:t>
            </a:r>
            <a:r>
              <a:rPr lang="en-US" sz="2800" dirty="0" err="1"/>
              <a:t>dạy</a:t>
            </a:r>
            <a:endParaRPr lang="en-US" sz="2800" dirty="0"/>
          </a:p>
          <a:p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sẽ </a:t>
            </a:r>
            <a:r>
              <a:rPr lang="en-US" sz="2800" dirty="0" err="1"/>
              <a:t>thuyết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lần</a:t>
            </a:r>
            <a:r>
              <a:rPr lang="en-US" sz="2800" dirty="0"/>
              <a:t> </a:t>
            </a:r>
            <a:r>
              <a:rPr lang="en-US" sz="2800" dirty="0" err="1"/>
              <a:t>lượt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nội</a:t>
            </a:r>
            <a:r>
              <a:rPr lang="en-US" sz="2800" dirty="0"/>
              <a:t> dung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tất</a:t>
            </a:r>
            <a:r>
              <a:rPr lang="en-US" sz="2800" dirty="0"/>
              <a:t> </a:t>
            </a:r>
            <a:r>
              <a:rPr lang="en-US" sz="2800" dirty="0" err="1"/>
              <a:t>cả</a:t>
            </a:r>
            <a:r>
              <a:rPr lang="en-US" sz="2800" dirty="0"/>
              <a:t> </a:t>
            </a:r>
            <a:r>
              <a:rPr lang="en-US" sz="2800" dirty="0" err="1"/>
              <a:t>buổi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618112-5B1C-9E4D-80CE-2163B1E2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Cách thức triển khai học phần</a:t>
            </a:r>
          </a:p>
        </p:txBody>
      </p:sp>
    </p:spTree>
    <p:extLst>
      <p:ext uri="{BB962C8B-B14F-4D97-AF65-F5344CB8AC3E}">
        <p14:creationId xmlns:p14="http://schemas.microsoft.com/office/powerpoint/2010/main" val="41152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B07E47-FFB3-7941-B844-8965ACD08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Đ</a:t>
            </a:r>
            <a:r>
              <a:rPr lang="en-US" dirty="0" err="1"/>
              <a:t>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lợi</a:t>
            </a:r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khảo sát trực tuyến của trường Đại học Thủy Lợi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khoa Công nghệ thông tin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lợi</a:t>
            </a:r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thực tập, đồ án sinh viên Khoa Công nghệ thông tin,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lợi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69690-A8C8-224A-A37B-F6A21467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Danh sách dự án</a:t>
            </a:r>
          </a:p>
        </p:txBody>
      </p:sp>
    </p:spTree>
    <p:extLst>
      <p:ext uri="{BB962C8B-B14F-4D97-AF65-F5344CB8AC3E}">
        <p14:creationId xmlns:p14="http://schemas.microsoft.com/office/powerpoint/2010/main" val="305420796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db2004138l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25B1B1"/>
      </a:accent1>
      <a:accent2>
        <a:srgbClr val="5BACE9"/>
      </a:accent2>
      <a:accent3>
        <a:srgbClr val="FFFFFF"/>
      </a:accent3>
      <a:accent4>
        <a:srgbClr val="174578"/>
      </a:accent4>
      <a:accent5>
        <a:srgbClr val="ACD5D5"/>
      </a:accent5>
      <a:accent6>
        <a:srgbClr val="529BD3"/>
      </a:accent6>
      <a:hlink>
        <a:srgbClr val="6E71F0"/>
      </a:hlink>
      <a:folHlink>
        <a:srgbClr val="969696"/>
      </a:folHlink>
    </a:clrScheme>
    <a:fontScheme name="cdb2004138l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db2004138l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38l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38l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6DDB0F5C-E6C4-FF49-9DD8-8919C0234F22}" vid="{C1C91C41-4377-9C43-AA9C-89A8DA85BE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4711</TotalTime>
  <Words>646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</vt:lpstr>
      <vt:lpstr>Verdana</vt:lpstr>
      <vt:lpstr>Wingdings</vt:lpstr>
      <vt:lpstr>Theme1</vt:lpstr>
      <vt:lpstr>Phát triển dự án phần mềm CSE 411</vt:lpstr>
      <vt:lpstr>Thông tin môn học</vt:lpstr>
      <vt:lpstr>Mục tiêu học phần</vt:lpstr>
      <vt:lpstr>Các qui định</vt:lpstr>
      <vt:lpstr>Hình thức đánh giá</vt:lpstr>
      <vt:lpstr>Nội dung</vt:lpstr>
      <vt:lpstr>Nội dung</vt:lpstr>
      <vt:lpstr>Cách thức triển khai học phần</vt:lpstr>
      <vt:lpstr>Danh sách dự án</vt:lpstr>
      <vt:lpstr>Nội dung các buổi học tiếp theo</vt:lpstr>
      <vt:lpstr>Thảo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Việt Dũng</cp:lastModifiedBy>
  <cp:revision>53</cp:revision>
  <dcterms:created xsi:type="dcterms:W3CDTF">2020-05-15T03:28:58Z</dcterms:created>
  <dcterms:modified xsi:type="dcterms:W3CDTF">2023-02-06T03:02:17Z</dcterms:modified>
</cp:coreProperties>
</file>